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30" r:id="rId2"/>
    <p:sldId id="556" r:id="rId3"/>
    <p:sldId id="557" r:id="rId4"/>
    <p:sldId id="558" r:id="rId5"/>
    <p:sldId id="559" r:id="rId6"/>
    <p:sldId id="561" r:id="rId7"/>
    <p:sldId id="562" r:id="rId8"/>
    <p:sldId id="563" r:id="rId9"/>
    <p:sldId id="564" r:id="rId10"/>
    <p:sldId id="560" r:id="rId11"/>
  </p:sldIdLst>
  <p:sldSz cx="9144000" cy="6858000" type="screen4x3"/>
  <p:notesSz cx="9866313" cy="6735763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3543" userDrawn="1">
          <p15:clr>
            <a:srgbClr val="A4A3A4"/>
          </p15:clr>
        </p15:guide>
        <p15:guide id="7" pos="4853" userDrawn="1">
          <p15:clr>
            <a:srgbClr val="A4A3A4"/>
          </p15:clr>
        </p15:guide>
        <p15:guide id="8" pos="544" userDrawn="1">
          <p15:clr>
            <a:srgbClr val="A4A3A4"/>
          </p15:clr>
        </p15:guide>
        <p15:guide id="9" pos="44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NNOS_IAS_CYKIM" initials="X" lastIdx="1" clrIdx="0">
    <p:extLst>
      <p:ext uri="{19B8F6BF-5375-455C-9EA6-DF929625EA0E}">
        <p15:presenceInfo xmlns:p15="http://schemas.microsoft.com/office/powerpoint/2012/main" userId="47eb518808c883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2" autoAdjust="0"/>
    <p:restoredTop sz="86067" autoAdjust="0"/>
  </p:normalViewPr>
  <p:slideViewPr>
    <p:cSldViewPr snapToGrid="0">
      <p:cViewPr varScale="1">
        <p:scale>
          <a:sx n="113" d="100"/>
          <a:sy n="113" d="100"/>
        </p:scale>
        <p:origin x="1320" y="102"/>
      </p:cViewPr>
      <p:guideLst>
        <p:guide orient="horz" pos="4178"/>
        <p:guide pos="408"/>
        <p:guide orient="horz" pos="686"/>
        <p:guide orient="horz" pos="3543"/>
        <p:guide pos="4853"/>
        <p:guide pos="544"/>
        <p:guide pos="44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34" d="100"/>
          <a:sy n="134" d="100"/>
        </p:scale>
        <p:origin x="15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E0250-CC24-409A-8B52-30B700DEE9E5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41C7-6AE3-4EA3-A676-F91B8BDEE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0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4970C-BA37-4B45-9D7C-A3F7E1FA8168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17888" y="841375"/>
            <a:ext cx="303053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6B659-7088-4164-8EC3-6F2D776A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9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6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0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2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8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11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48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63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192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334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4172"/>
            <a:ext cx="7772400" cy="87562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206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4744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269823" y="2452914"/>
            <a:ext cx="8619344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318354"/>
            <a:ext cx="9144000" cy="53964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9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361D-F47D-46F4-90E8-503ADE0DC9FA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7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1C7C-4126-448D-90DF-A04EF65D39D5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3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DC81-59B5-410E-BBFF-C0EEFA930BAA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3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1CEE-DCDD-403E-899D-7ACB25EEEB28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AD5E-B12A-4ADE-8B14-A9C4266CCB52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4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803-A563-414A-86A5-0BFD94A78DED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9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8F2A1-8E8F-4ADC-9ED9-29A1A90B8778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16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D78-4735-495C-BE88-4D70D92D3759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8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75BF-748C-4B64-A4EC-7734C16FE759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1869" y="-4207"/>
            <a:ext cx="453571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38AD7AB2-3FD4-4FAE-B8CB-9FCDFD794D38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558936" y="907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 10</a:t>
            </a:r>
          </a:p>
        </p:txBody>
      </p:sp>
    </p:spTree>
    <p:extLst>
      <p:ext uri="{BB962C8B-B14F-4D97-AF65-F5344CB8AC3E}">
        <p14:creationId xmlns:p14="http://schemas.microsoft.com/office/powerpoint/2010/main" val="159583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6A0A-6F36-4686-9044-3D3FA4B5285F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0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024C-E858-4263-8C16-4E6548A66570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0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FDC81-59B5-410E-BBFF-C0EEFA930BAA}" type="datetime1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64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</a:rPr>
              <a:t>CMAPSS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데이터 학습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073871"/>
          </a:xfrm>
        </p:spPr>
        <p:txBody>
          <a:bodyPr>
            <a:normAutofit/>
          </a:bodyPr>
          <a:lstStyle/>
          <a:p>
            <a:r>
              <a:rPr lang="ko-KR" altLang="en-US" b="1" dirty="0"/>
              <a:t>김 찬 영</a:t>
            </a:r>
            <a:endParaRPr lang="en-US" altLang="ko-KR" b="1" dirty="0"/>
          </a:p>
          <a:p>
            <a:r>
              <a:rPr lang="en-US" altLang="ko-KR" sz="1800" b="1" dirty="0"/>
              <a:t>22.12.20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123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pPr/>
              <a:t>9</a:t>
            </a:fld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4660942"/>
            <a:ext cx="4362450" cy="1343025"/>
          </a:xfrm>
          <a:prstGeom prst="rect">
            <a:avLst/>
          </a:prstGeom>
        </p:spPr>
      </p:pic>
      <p:sp>
        <p:nvSpPr>
          <p:cNvPr id="4" name="슬라이드 번호 개체 틀 3"/>
          <p:cNvSpPr txBox="1">
            <a:spLocks/>
          </p:cNvSpPr>
          <p:nvPr/>
        </p:nvSpPr>
        <p:spPr>
          <a:xfrm>
            <a:off x="3149578" y="-2286866"/>
            <a:ext cx="239943" cy="1103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6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AD7AB2-3FD4-4FAE-B8CB-9FCDFD794D38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2" y="-59798"/>
            <a:ext cx="2776586" cy="20945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50" y="4956700"/>
            <a:ext cx="2776586" cy="20945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95" y="-59798"/>
            <a:ext cx="2733051" cy="20945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43" y="2199685"/>
            <a:ext cx="2776586" cy="20945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19" y="2199684"/>
            <a:ext cx="2776586" cy="20945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63" y="4763467"/>
            <a:ext cx="2733051" cy="20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데이터란</a:t>
            </a:r>
            <a:r>
              <a:rPr lang="en-US" altLang="ko-KR" sz="1400" b="1" dirty="0">
                <a:latin typeface="+mj-ea"/>
                <a:ea typeface="+mj-ea"/>
              </a:rPr>
              <a:t>?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042" y="1295400"/>
            <a:ext cx="719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나사에서 제공하는 터보 팬 엔진 시뮬레이션 모델로부터 얻은 항공기 엔진 운용 데이터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3679553" y="3046393"/>
            <a:ext cx="2109090" cy="22960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터보 팬 엔진 시뮬레이션 모델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" y="2557747"/>
            <a:ext cx="3179490" cy="293495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297367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5829581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212628" y="2566247"/>
            <a:ext cx="2819399" cy="2993899"/>
            <a:chOff x="0" y="0"/>
            <a:chExt cx="6342857" cy="7627426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342857" cy="637143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5"/>
            <a:srcRect b="57075"/>
            <a:stretch/>
          </p:blipFill>
          <p:spPr>
            <a:xfrm>
              <a:off x="52259" y="6319225"/>
              <a:ext cx="6057143" cy="130820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418" y="3751711"/>
            <a:ext cx="1960773" cy="1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 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8003" y="1566334"/>
            <a:ext cx="3675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운용 설정과 결함 조건에 따라 </a:t>
            </a:r>
            <a:r>
              <a:rPr lang="en-US" altLang="ko-KR" sz="1400" dirty="0"/>
              <a:t>4</a:t>
            </a:r>
            <a:r>
              <a:rPr lang="ko-KR" altLang="en-US" sz="1400" dirty="0"/>
              <a:t>가지 데이터 세트로 구성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운용 설정</a:t>
            </a:r>
            <a:r>
              <a:rPr lang="en-US" altLang="ko-KR" sz="1400" dirty="0"/>
              <a:t>: </a:t>
            </a:r>
            <a:r>
              <a:rPr lang="ko-KR" altLang="en-US" sz="1400" dirty="0"/>
              <a:t>마하 </a:t>
            </a:r>
            <a:r>
              <a:rPr lang="en-US" altLang="ko-KR" sz="1400" dirty="0"/>
              <a:t>, </a:t>
            </a:r>
            <a:r>
              <a:rPr lang="ko-KR" altLang="en-US" sz="1400" dirty="0"/>
              <a:t>고도 수</a:t>
            </a:r>
            <a:r>
              <a:rPr lang="en-US" altLang="ko-KR" sz="1400" dirty="0"/>
              <a:t>, TRA(throttle resolver angle)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결함 조건</a:t>
            </a:r>
            <a:r>
              <a:rPr lang="en-US" altLang="ko-KR" sz="1400" dirty="0"/>
              <a:t>: </a:t>
            </a:r>
            <a:r>
              <a:rPr lang="ko-KR" altLang="en-US" sz="1400" dirty="0"/>
              <a:t>팬 또는 고압 압축기에 결함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FD002 </a:t>
            </a:r>
            <a:r>
              <a:rPr lang="ko-KR" altLang="en-US" sz="1400" dirty="0"/>
              <a:t>데이터 세트만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9" y="1496992"/>
            <a:ext cx="4192417" cy="4321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72" y="3328506"/>
            <a:ext cx="1960773" cy="131723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540773" y="3243164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226573" y="4401991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16666" y="1825795"/>
            <a:ext cx="762701" cy="16624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7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 전처리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그룹핑</a:t>
            </a:r>
            <a:r>
              <a:rPr lang="en-US" altLang="ko-KR" sz="14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주어진 데이터의 특징을 고려하여 여러 그룹으로 나누는 방법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센서 데이터</a:t>
            </a:r>
            <a:r>
              <a:rPr lang="en-US" altLang="ko-KR" sz="1400" dirty="0"/>
              <a:t>(21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r>
              <a:rPr lang="ko-KR" altLang="en-US" sz="1400" dirty="0"/>
              <a:t>를 대상으로 </a:t>
            </a:r>
            <a:r>
              <a:rPr lang="en-US" altLang="ko-KR" sz="1400" dirty="0" err="1"/>
              <a:t>Kmeans</a:t>
            </a:r>
            <a:r>
              <a:rPr lang="en-US" altLang="ko-KR" sz="1400" dirty="0"/>
              <a:t> </a:t>
            </a:r>
            <a:r>
              <a:rPr lang="ko-KR" altLang="en-US" sz="1400" dirty="0"/>
              <a:t>알고리즘 활용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6</a:t>
            </a:r>
            <a:r>
              <a:rPr lang="ko-KR" altLang="en-US" sz="1400" dirty="0"/>
              <a:t>개의 그룹으로 나눠짐</a:t>
            </a:r>
            <a:r>
              <a:rPr lang="en-US" altLang="ko-KR" sz="1400" dirty="0"/>
              <a:t>(</a:t>
            </a:r>
            <a:r>
              <a:rPr lang="ko-KR" altLang="en-US" sz="1400" dirty="0"/>
              <a:t>운용 조건 </a:t>
            </a:r>
            <a:r>
              <a:rPr lang="en-US" altLang="ko-KR" sz="1400" dirty="0"/>
              <a:t>6</a:t>
            </a:r>
            <a:r>
              <a:rPr lang="ko-KR" altLang="en-US" sz="1400" dirty="0"/>
              <a:t>가지와 동일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센서 선택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고장과 상관도가 높은 센서들을 이용해서 신경망 학습 속도와 성능을 높이기 위함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Spearman </a:t>
            </a:r>
            <a:r>
              <a:rPr lang="ko-KR" altLang="en-US" sz="1400" dirty="0"/>
              <a:t>상관계수 식을 통해 </a:t>
            </a:r>
            <a:r>
              <a:rPr lang="en-US" altLang="ko-KR" sz="1400" dirty="0"/>
              <a:t>0.4</a:t>
            </a:r>
            <a:r>
              <a:rPr lang="ko-KR" altLang="en-US" sz="1400" dirty="0"/>
              <a:t>가 넘는 센서만 선택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326" y="1523709"/>
            <a:ext cx="2107142" cy="13735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740" y="4397077"/>
            <a:ext cx="3532982" cy="17528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227" y="3495743"/>
            <a:ext cx="301984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 전처리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표준화</a:t>
            </a:r>
            <a:r>
              <a:rPr lang="en-US" altLang="ko-KR" sz="1400" dirty="0"/>
              <a:t>(</a:t>
            </a:r>
            <a:r>
              <a:rPr lang="ko-KR" altLang="en-US" sz="1400" dirty="0"/>
              <a:t>정규화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필터링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노이즈제거</a:t>
            </a:r>
            <a:r>
              <a:rPr lang="en-US" altLang="ko-KR" sz="14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err="1"/>
              <a:t>가우시안</a:t>
            </a:r>
            <a:r>
              <a:rPr lang="ko-KR" altLang="en-US" sz="1400" dirty="0"/>
              <a:t> 필터 적용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CB39FD-3CB4-7CB2-F864-CCC158C5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881" y="1624620"/>
            <a:ext cx="2124371" cy="685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C508CC-F302-8F4D-E919-E5127271A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881" y="3453220"/>
            <a:ext cx="3572374" cy="22101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3879" y="1295400"/>
            <a:ext cx="37052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4</a:t>
            </a:r>
            <a:r>
              <a:rPr lang="en-US" altLang="ko-KR" sz="1400" b="1" dirty="0" smtClean="0">
                <a:latin typeface="+mj-ea"/>
                <a:ea typeface="+mj-ea"/>
              </a:rPr>
              <a:t>)</a:t>
            </a:r>
            <a:r>
              <a:rPr lang="ko-KR" altLang="en-US" sz="1400" b="1" dirty="0" smtClean="0"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atin typeface="+mj-ea"/>
                <a:ea typeface="+mj-ea"/>
              </a:rPr>
              <a:t>학습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Regime1~6 </a:t>
            </a:r>
            <a:r>
              <a:rPr lang="ko-KR" altLang="en-US" sz="1400" dirty="0" smtClean="0"/>
              <a:t>별로 인공신경망을 구성해서 학습함</a:t>
            </a:r>
            <a:endParaRPr lang="en-US" altLang="ko-KR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85" y="1628364"/>
            <a:ext cx="2921281" cy="21890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02610" y="4060227"/>
            <a:ext cx="7518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4-fold Cross Validation </a:t>
            </a:r>
            <a:r>
              <a:rPr lang="ko-KR" altLang="en-US" sz="1400" dirty="0" smtClean="0"/>
              <a:t>사용해서 최적의 </a:t>
            </a:r>
            <a:r>
              <a:rPr lang="ko-KR" altLang="en-US" sz="1400" dirty="0" err="1" smtClean="0"/>
              <a:t>파라미터</a:t>
            </a:r>
            <a:r>
              <a:rPr lang="ko-KR" altLang="en-US" sz="1400" dirty="0" smtClean="0"/>
              <a:t> 도출함</a:t>
            </a: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880" y="4623612"/>
            <a:ext cx="2312882" cy="1748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67" y="4853544"/>
            <a:ext cx="2997200" cy="11334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871" y="4714867"/>
            <a:ext cx="2696633" cy="1566427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3363212" y="532874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6062453" y="532874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03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atin typeface="+mj-ea"/>
                <a:ea typeface="+mj-ea"/>
              </a:rPr>
              <a:t>전처리 과정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</a:t>
            </a:r>
            <a:r>
              <a:rPr lang="en-US" altLang="ko-KR" b="1" dirty="0" smtClean="0">
                <a:latin typeface="+mj-ea"/>
                <a:ea typeface="+mj-ea"/>
              </a:rPr>
              <a:t>. </a:t>
            </a:r>
            <a:r>
              <a:rPr lang="ko-KR" altLang="en-US" b="1" dirty="0" smtClean="0">
                <a:latin typeface="+mj-ea"/>
                <a:ea typeface="+mj-ea"/>
              </a:rPr>
              <a:t>결과 비교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5599" y="1254847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군집화</a:t>
            </a: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3352"/>
          <a:stretch/>
        </p:blipFill>
        <p:spPr>
          <a:xfrm>
            <a:off x="264865" y="5123297"/>
            <a:ext cx="8642067" cy="11724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64865" y="5056911"/>
            <a:ext cx="8074801" cy="1303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02129" y="4363085"/>
            <a:ext cx="518404" cy="273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54346" y="4374944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: </a:t>
            </a:r>
            <a:r>
              <a:rPr lang="ko-KR" altLang="en-US" sz="1100" dirty="0" smtClean="0"/>
              <a:t>원본 데이터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7502129" y="4702940"/>
            <a:ext cx="518404" cy="27346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154346" y="4714799"/>
            <a:ext cx="1133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: </a:t>
            </a:r>
            <a:r>
              <a:rPr lang="ko-KR" altLang="en-US" sz="1100" dirty="0" smtClean="0"/>
              <a:t>추가한 데이터</a:t>
            </a:r>
            <a:endParaRPr lang="ko-KR" altLang="en-US" sz="1100" dirty="0"/>
          </a:p>
        </p:txBody>
      </p:sp>
      <p:sp>
        <p:nvSpPr>
          <p:cNvPr id="22" name="직사각형 21"/>
          <p:cNvSpPr/>
          <p:nvPr/>
        </p:nvSpPr>
        <p:spPr>
          <a:xfrm>
            <a:off x="8375188" y="5055406"/>
            <a:ext cx="582544" cy="1305371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641506" y="4061903"/>
            <a:ext cx="5604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 smtClean="0"/>
              <a:t>Type : </a:t>
            </a:r>
            <a:r>
              <a:rPr lang="en-US" altLang="ko-KR" sz="1400" dirty="0" smtClean="0"/>
              <a:t>Train data(0) , Test data(1)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Regime : k-means </a:t>
            </a:r>
            <a:r>
              <a:rPr lang="ko-KR" altLang="en-US" sz="1400" dirty="0" smtClean="0"/>
              <a:t>알고리즘을 통해 군집화 되어 나온 </a:t>
            </a:r>
            <a:r>
              <a:rPr lang="ko-KR" altLang="en-US" sz="1400" dirty="0" err="1" smtClean="0"/>
              <a:t>라벨링</a:t>
            </a:r>
            <a:r>
              <a:rPr lang="ko-KR" altLang="en-US" sz="1400" dirty="0" smtClean="0"/>
              <a:t> 값</a:t>
            </a:r>
            <a:r>
              <a:rPr lang="en-US" altLang="ko-KR" sz="1400" dirty="0" smtClean="0"/>
              <a:t>(0~5)</a:t>
            </a:r>
            <a:endParaRPr lang="en-US" altLang="ko-KR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809" y="1732840"/>
            <a:ext cx="5079592" cy="218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2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atin typeface="+mj-ea"/>
                <a:ea typeface="+mj-ea"/>
              </a:rPr>
              <a:t>전처리 과정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</a:t>
            </a:r>
            <a:r>
              <a:rPr lang="en-US" altLang="ko-KR" b="1" dirty="0" smtClean="0">
                <a:latin typeface="+mj-ea"/>
                <a:ea typeface="+mj-ea"/>
              </a:rPr>
              <a:t>. </a:t>
            </a:r>
            <a:r>
              <a:rPr lang="ko-KR" altLang="en-US" b="1" dirty="0" smtClean="0">
                <a:latin typeface="+mj-ea"/>
                <a:ea typeface="+mj-ea"/>
              </a:rPr>
              <a:t>결과 비교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5599" y="1634968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군집화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369037" y="1994210"/>
            <a:ext cx="74222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err="1" smtClean="0"/>
              <a:t>군집화를</a:t>
            </a:r>
            <a:r>
              <a:rPr lang="ko-KR" altLang="en-US" sz="1400" dirty="0" smtClean="0"/>
              <a:t> 시키지 않으면 센서 값의 경향이 보이지 않음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 smtClean="0"/>
              <a:t>Regime </a:t>
            </a:r>
            <a:r>
              <a:rPr lang="ko-KR" altLang="en-US" sz="1400" dirty="0" smtClean="0"/>
              <a:t>별로 데이터를 구분했을 때 센서 값들의 열화 트렌드를 시각적으로 확인할 수 있음</a:t>
            </a:r>
            <a:endParaRPr lang="en-US" altLang="ko-KR" sz="1400" dirty="0" smtClean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599" y="2753283"/>
            <a:ext cx="3278977" cy="378658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0059" y="2973337"/>
            <a:ext cx="3004366" cy="343606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243" y="496654"/>
            <a:ext cx="2452911" cy="144609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134820" y="192378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&lt;</a:t>
            </a:r>
            <a:r>
              <a:rPr lang="ko-KR" altLang="en-US" sz="1200" b="1" dirty="0" smtClean="0"/>
              <a:t>논문 內 그래프</a:t>
            </a:r>
            <a:r>
              <a:rPr lang="en-US" altLang="ko-KR" sz="1200" b="1" dirty="0" smtClean="0"/>
              <a:t>&gt;</a:t>
            </a:r>
            <a:endParaRPr lang="ko-KR" alt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108879" y="6409405"/>
            <a:ext cx="1332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&lt;</a:t>
            </a:r>
            <a:r>
              <a:rPr lang="ko-KR" altLang="en-US" sz="1200" b="1" dirty="0" smtClean="0"/>
              <a:t>논문 內 그래프</a:t>
            </a:r>
            <a:r>
              <a:rPr lang="en-US" altLang="ko-KR" sz="1200" b="1" dirty="0" smtClean="0"/>
              <a:t>&gt;</a:t>
            </a:r>
            <a:endParaRPr lang="ko-KR" altLang="en-US" sz="1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702146" y="6409405"/>
            <a:ext cx="1640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&lt;</a:t>
            </a:r>
            <a:r>
              <a:rPr lang="ko-KR" altLang="en-US" sz="1200" b="1" dirty="0" smtClean="0"/>
              <a:t>직접 도출한 그래프</a:t>
            </a:r>
            <a:r>
              <a:rPr lang="en-US" altLang="ko-KR" sz="1200" b="1" dirty="0" smtClean="0"/>
              <a:t>&gt;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4275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137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ko-KR" altLang="en-US" sz="1400" b="1" dirty="0" smtClean="0">
                <a:latin typeface="+mj-ea"/>
                <a:ea typeface="+mj-ea"/>
              </a:rPr>
              <a:t>전처리 과정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2</a:t>
            </a:r>
            <a:r>
              <a:rPr lang="en-US" altLang="ko-KR" b="1" dirty="0" smtClean="0">
                <a:latin typeface="+mj-ea"/>
                <a:ea typeface="+mj-ea"/>
              </a:rPr>
              <a:t>. </a:t>
            </a:r>
            <a:r>
              <a:rPr lang="ko-KR" altLang="en-US" b="1" dirty="0" smtClean="0">
                <a:latin typeface="+mj-ea"/>
                <a:ea typeface="+mj-ea"/>
              </a:rPr>
              <a:t>결과 비교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5599" y="1168243"/>
            <a:ext cx="4432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센서 선택</a:t>
            </a:r>
            <a:r>
              <a:rPr lang="en-US" altLang="ko-KR" sz="1400" dirty="0" smtClean="0"/>
              <a:t>(Spearman </a:t>
            </a:r>
            <a:r>
              <a:rPr lang="ko-KR" altLang="en-US" sz="1400" dirty="0" smtClean="0"/>
              <a:t>상관 계수 </a:t>
            </a:r>
            <a:r>
              <a:rPr lang="en-US" altLang="ko-KR" sz="1400" dirty="0" smtClean="0"/>
              <a:t>&gt; 0.4 </a:t>
            </a:r>
            <a:r>
              <a:rPr lang="ko-KR" altLang="en-US" sz="1400" dirty="0" smtClean="0"/>
              <a:t>이상 센서 선별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1416485" y="1668431"/>
            <a:ext cx="226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센서 값 </a:t>
            </a:r>
            <a:r>
              <a:rPr lang="en-US" altLang="ko-KR" sz="1400" dirty="0" smtClean="0"/>
              <a:t>vs</a:t>
            </a:r>
            <a:r>
              <a:rPr lang="ko-KR" altLang="en-US" sz="1400" dirty="0" smtClean="0"/>
              <a:t> 센서 값 대상</a:t>
            </a:r>
            <a:endParaRPr lang="en-US" altLang="ko-KR" sz="1400" dirty="0" smtClean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822" y="462426"/>
            <a:ext cx="3019846" cy="79068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69037" y="4204010"/>
            <a:ext cx="2356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센서 값 </a:t>
            </a:r>
            <a:r>
              <a:rPr lang="en-US" altLang="ko-KR" sz="1400" dirty="0" smtClean="0"/>
              <a:t>vs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Target </a:t>
            </a:r>
            <a:r>
              <a:rPr lang="ko-KR" altLang="en-US" sz="1400" dirty="0" smtClean="0"/>
              <a:t>값</a:t>
            </a:r>
            <a:r>
              <a:rPr lang="ko-KR" altLang="en-US" sz="1400" dirty="0" smtClean="0"/>
              <a:t> 대상</a:t>
            </a:r>
            <a:endParaRPr lang="en-US" altLang="ko-KR" sz="1400" dirty="0" smtClean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53" y="2029358"/>
            <a:ext cx="3532982" cy="175286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5524" y="3716118"/>
            <a:ext cx="3199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&lt;</a:t>
            </a:r>
            <a:r>
              <a:rPr lang="ko-KR" altLang="en-US" sz="1200" b="1" dirty="0" smtClean="0"/>
              <a:t>논문 內 </a:t>
            </a:r>
            <a:r>
              <a:rPr lang="en-US" altLang="ko-KR" sz="1200" b="1" dirty="0" smtClean="0"/>
              <a:t>Spearman </a:t>
            </a:r>
            <a:r>
              <a:rPr lang="ko-KR" altLang="en-US" sz="1200" b="1" dirty="0" smtClean="0"/>
              <a:t>상관 계수 </a:t>
            </a:r>
            <a:r>
              <a:rPr lang="en-US" altLang="ko-KR" sz="1200" b="1" dirty="0" smtClean="0"/>
              <a:t>&gt;0.4 </a:t>
            </a:r>
            <a:r>
              <a:rPr lang="ko-KR" altLang="en-US" sz="1200" b="1" dirty="0" smtClean="0"/>
              <a:t>이상 센서</a:t>
            </a:r>
            <a:r>
              <a:rPr lang="en-US" altLang="ko-KR" sz="1200" b="1" dirty="0" smtClean="0"/>
              <a:t>&gt;</a:t>
            </a:r>
            <a:endParaRPr lang="ko-KR" alt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207950" y="3758768"/>
            <a:ext cx="350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&lt;</a:t>
            </a:r>
            <a:r>
              <a:rPr lang="ko-KR" altLang="en-US" sz="1200" b="1" dirty="0" smtClean="0"/>
              <a:t>직접 도출한 </a:t>
            </a:r>
            <a:r>
              <a:rPr lang="en-US" altLang="ko-KR" sz="1200" b="1" dirty="0" smtClean="0"/>
              <a:t>Spearman </a:t>
            </a:r>
            <a:r>
              <a:rPr lang="ko-KR" altLang="en-US" sz="1200" b="1" dirty="0" smtClean="0"/>
              <a:t>상관 계수 </a:t>
            </a:r>
            <a:r>
              <a:rPr lang="en-US" altLang="ko-KR" sz="1200" b="1" dirty="0" smtClean="0"/>
              <a:t>&gt;0.4 </a:t>
            </a:r>
            <a:r>
              <a:rPr lang="ko-KR" altLang="en-US" sz="1200" b="1" dirty="0" smtClean="0"/>
              <a:t>이상 센서</a:t>
            </a:r>
            <a:r>
              <a:rPr lang="en-US" altLang="ko-KR" sz="1200" b="1" dirty="0" smtClean="0"/>
              <a:t>&gt;</a:t>
            </a:r>
            <a:endParaRPr lang="ko-KR" altLang="en-US" sz="1200" b="1" dirty="0"/>
          </a:p>
        </p:txBody>
      </p:sp>
      <p:sp>
        <p:nvSpPr>
          <p:cNvPr id="22" name="부등호 21"/>
          <p:cNvSpPr/>
          <p:nvPr/>
        </p:nvSpPr>
        <p:spPr>
          <a:xfrm>
            <a:off x="4489279" y="2763766"/>
            <a:ext cx="508000" cy="448733"/>
          </a:xfrm>
          <a:prstGeom prst="mathNot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58" y="4654025"/>
            <a:ext cx="3532982" cy="175286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62732" y="6340785"/>
            <a:ext cx="3199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&lt;</a:t>
            </a:r>
            <a:r>
              <a:rPr lang="ko-KR" altLang="en-US" sz="1200" b="1" dirty="0" smtClean="0"/>
              <a:t>논문 內 </a:t>
            </a:r>
            <a:r>
              <a:rPr lang="en-US" altLang="ko-KR" sz="1200" b="1" dirty="0" smtClean="0"/>
              <a:t>Spearman </a:t>
            </a:r>
            <a:r>
              <a:rPr lang="ko-KR" altLang="en-US" sz="1200" b="1" dirty="0" smtClean="0"/>
              <a:t>상관 계수 </a:t>
            </a:r>
            <a:r>
              <a:rPr lang="en-US" altLang="ko-KR" sz="1200" b="1" dirty="0" smtClean="0"/>
              <a:t>&gt;0.4 </a:t>
            </a:r>
            <a:r>
              <a:rPr lang="ko-KR" altLang="en-US" sz="1200" b="1" dirty="0" smtClean="0"/>
              <a:t>이상 센서</a:t>
            </a:r>
            <a:r>
              <a:rPr lang="en-US" altLang="ko-KR" sz="1200" b="1" dirty="0" smtClean="0"/>
              <a:t>&gt;</a:t>
            </a:r>
            <a:endParaRPr lang="ko-KR" altLang="en-US" sz="12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5078583" y="6406893"/>
            <a:ext cx="3507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&lt;</a:t>
            </a:r>
            <a:r>
              <a:rPr lang="ko-KR" altLang="en-US" sz="1200" b="1" dirty="0" smtClean="0"/>
              <a:t>직접 도출한 </a:t>
            </a:r>
            <a:r>
              <a:rPr lang="en-US" altLang="ko-KR" sz="1200" b="1" dirty="0" smtClean="0"/>
              <a:t>Spearman </a:t>
            </a:r>
            <a:r>
              <a:rPr lang="ko-KR" altLang="en-US" sz="1200" b="1" dirty="0" smtClean="0"/>
              <a:t>상관 계수 </a:t>
            </a:r>
            <a:r>
              <a:rPr lang="en-US" altLang="ko-KR" sz="1200" b="1" dirty="0" smtClean="0"/>
              <a:t>&gt;0.4 </a:t>
            </a:r>
            <a:r>
              <a:rPr lang="ko-KR" altLang="en-US" sz="1200" b="1" dirty="0" smtClean="0"/>
              <a:t>이상 센서</a:t>
            </a:r>
            <a:r>
              <a:rPr lang="en-US" altLang="ko-KR" sz="1200" b="1" dirty="0" smtClean="0"/>
              <a:t>&gt;</a:t>
            </a:r>
            <a:endParaRPr lang="ko-KR" altLang="en-US" sz="1200" b="1" dirty="0"/>
          </a:p>
        </p:txBody>
      </p:sp>
      <p:sp>
        <p:nvSpPr>
          <p:cNvPr id="43" name="부등호 42"/>
          <p:cNvSpPr/>
          <p:nvPr/>
        </p:nvSpPr>
        <p:spPr>
          <a:xfrm>
            <a:off x="4489279" y="5348092"/>
            <a:ext cx="508000" cy="448733"/>
          </a:xfrm>
          <a:prstGeom prst="mathNot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579775"/>
              </p:ext>
            </p:extLst>
          </p:nvPr>
        </p:nvGraphicFramePr>
        <p:xfrm>
          <a:off x="5126646" y="2279676"/>
          <a:ext cx="3670300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1355586792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1290564320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 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9798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2,3,4,6,7,8,9,11,13,14,15,17,21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717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1804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02545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2,3,4,6,7,8,9,10,11,12,13,14,15,16,17,20,21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0886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293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775033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48879"/>
              </p:ext>
            </p:extLst>
          </p:nvPr>
        </p:nvGraphicFramePr>
        <p:xfrm>
          <a:off x="4997279" y="4857671"/>
          <a:ext cx="3670300" cy="146685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3279367235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396182116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 Number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719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2,3,4,7,8,9,11,13,14,15,17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94634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2,3,4,8,9,11.13,14,15,17,20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44587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4561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2,3,4,7,8,9,10,11,12,13,14,15,16,17,20,21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85548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2,3,4,6,7,8,9,11,12,13,14,15,17,20,21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146818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regime6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 2,3,4,8,9,11,12,13,14,15,17,20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995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191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34884</TotalTime>
  <Words>397</Words>
  <Application>Microsoft Office PowerPoint</Application>
  <PresentationFormat>화면 슬라이드 쇼(4:3)</PresentationFormat>
  <Paragraphs>130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맑은 고딕</vt:lpstr>
      <vt:lpstr>Arial</vt:lpstr>
      <vt:lpstr>Office 테마</vt:lpstr>
      <vt:lpstr>CMAPSS 데이터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Helideck</dc:title>
  <dc:creator>Windows 사용자</dc:creator>
  <cp:lastModifiedBy>XINNOS_IAS_CYKIM</cp:lastModifiedBy>
  <cp:revision>863</cp:revision>
  <cp:lastPrinted>2019-03-28T05:19:17Z</cp:lastPrinted>
  <dcterms:created xsi:type="dcterms:W3CDTF">2019-03-20T12:01:49Z</dcterms:created>
  <dcterms:modified xsi:type="dcterms:W3CDTF">2022-12-23T07:59:36Z</dcterms:modified>
</cp:coreProperties>
</file>